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15"/>
  </p:notesMasterIdLst>
  <p:handoutMasterIdLst>
    <p:handoutMasterId r:id="rId16"/>
  </p:handoutMasterIdLst>
  <p:sldIdLst>
    <p:sldId id="259" r:id="rId3"/>
    <p:sldId id="262" r:id="rId4"/>
    <p:sldId id="269" r:id="rId5"/>
    <p:sldId id="276" r:id="rId6"/>
    <p:sldId id="1724" r:id="rId7"/>
    <p:sldId id="1725" r:id="rId8"/>
    <p:sldId id="266" r:id="rId9"/>
    <p:sldId id="1727" r:id="rId10"/>
    <p:sldId id="1726" r:id="rId11"/>
    <p:sldId id="1728" r:id="rId12"/>
    <p:sldId id="1729" r:id="rId13"/>
    <p:sldId id="275" r:id="rId14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  <p14:sldId id="262"/>
            <p14:sldId id="269"/>
            <p14:sldId id="276"/>
            <p14:sldId id="1724"/>
            <p14:sldId id="1725"/>
            <p14:sldId id="266"/>
            <p14:sldId id="1727"/>
            <p14:sldId id="1726"/>
            <p14:sldId id="1728"/>
            <p14:sldId id="1729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 varScale="1">
        <p:scale>
          <a:sx n="99" d="100"/>
          <a:sy n="99" d="100"/>
        </p:scale>
        <p:origin x="408" y="64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ED54BD-78E7-46C0-9465-2AB5CE520F2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0D5FC-4A4E-4B93-ADB3-F88CA0FEC43E}">
      <dgm:prSet/>
      <dgm:spPr/>
      <dgm:t>
        <a:bodyPr/>
        <a:lstStyle/>
        <a:p>
          <a:r>
            <a:rPr lang="en-US" b="1" dirty="0"/>
            <a:t>html</a:t>
          </a:r>
          <a:r>
            <a:rPr lang="zh-CN" b="1" dirty="0"/>
            <a:t>界面原型</a:t>
          </a:r>
          <a:r>
            <a:rPr lang="zh-CN" dirty="0"/>
            <a:t>：</a:t>
          </a:r>
        </a:p>
      </dgm:t>
    </dgm:pt>
    <dgm:pt modelId="{4BE40DC2-2D88-4B9E-A09B-1AC9DBFDC395}" type="par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A72745AD-AB12-4B0A-9603-0FE08764ADAC}" type="sib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BB133FC6-FA9D-4A5F-B252-80A06469894A}">
      <dgm:prSet/>
      <dgm:spPr/>
      <dgm:t>
        <a:bodyPr/>
        <a:lstStyle/>
        <a:p>
          <a:r>
            <a:rPr lang="en-US" dirty="0"/>
            <a:t>UI</a:t>
          </a:r>
          <a:r>
            <a:rPr lang="zh-CN" dirty="0"/>
            <a:t>配色略显单调，希望再优化一下</a:t>
          </a:r>
        </a:p>
      </dgm:t>
    </dgm:pt>
    <dgm:pt modelId="{DB1E97F5-58A0-4FF9-A98A-CE5AAFC8336A}" type="par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1796CB50-529C-4FA5-8BA3-F2FA10266284}" type="sib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642B1BE9-0A3E-4F90-8148-D78A0FBA1833}">
      <dgm:prSet/>
      <dgm:spPr/>
      <dgm:t>
        <a:bodyPr/>
        <a:lstStyle/>
        <a:p>
          <a:r>
            <a:rPr lang="zh-CN" dirty="0"/>
            <a:t>界面框架能否采用圆角设计，在视觉上会更协调一点</a:t>
          </a:r>
        </a:p>
      </dgm:t>
    </dgm:pt>
    <dgm:pt modelId="{586E8F78-70B7-45B8-B88E-6D1019F2EB45}" type="parTrans" cxnId="{331B93AE-E7E0-45AA-900D-8D0DF79D709E}">
      <dgm:prSet/>
      <dgm:spPr/>
      <dgm:t>
        <a:bodyPr/>
        <a:lstStyle/>
        <a:p>
          <a:endParaRPr lang="zh-CN" altLang="en-US"/>
        </a:p>
      </dgm:t>
    </dgm:pt>
    <dgm:pt modelId="{9045ABE2-5931-4060-B306-4ACA86C0EA82}" type="sibTrans" cxnId="{331B93AE-E7E0-45AA-900D-8D0DF79D709E}">
      <dgm:prSet/>
      <dgm:spPr/>
      <dgm:t>
        <a:bodyPr/>
        <a:lstStyle/>
        <a:p>
          <a:endParaRPr lang="zh-CN" altLang="en-US"/>
        </a:p>
      </dgm:t>
    </dgm:pt>
    <dgm:pt modelId="{E1CE5D76-ABD7-4719-BF17-45F376447611}">
      <dgm:prSet/>
      <dgm:spPr/>
      <dgm:t>
        <a:bodyPr/>
        <a:lstStyle/>
        <a:p>
          <a:r>
            <a:rPr lang="zh-CN" dirty="0"/>
            <a:t>增加单独的登陆界面</a:t>
          </a:r>
        </a:p>
      </dgm:t>
    </dgm:pt>
    <dgm:pt modelId="{1576CC01-9CF0-441B-80F7-57A462821623}" type="parTrans" cxnId="{DAA692A2-0EC3-4568-8E6D-E16FD1260C46}">
      <dgm:prSet/>
      <dgm:spPr/>
      <dgm:t>
        <a:bodyPr/>
        <a:lstStyle/>
        <a:p>
          <a:endParaRPr lang="zh-CN" altLang="en-US"/>
        </a:p>
      </dgm:t>
    </dgm:pt>
    <dgm:pt modelId="{627B7D68-12BB-4661-B2D5-E7EFE1C39B3A}" type="sibTrans" cxnId="{DAA692A2-0EC3-4568-8E6D-E16FD1260C46}">
      <dgm:prSet/>
      <dgm:spPr/>
      <dgm:t>
        <a:bodyPr/>
        <a:lstStyle/>
        <a:p>
          <a:endParaRPr lang="zh-CN" altLang="en-US"/>
        </a:p>
      </dgm:t>
    </dgm:pt>
    <dgm:pt modelId="{1346A89B-9443-4AD2-A0C7-6180963B0E5F}">
      <dgm:prSet/>
      <dgm:spPr/>
      <dgm:t>
        <a:bodyPr/>
        <a:lstStyle/>
        <a:p>
          <a:r>
            <a:rPr lang="zh-CN" dirty="0"/>
            <a:t>原型还有一些</a:t>
          </a:r>
          <a:r>
            <a:rPr lang="en-US" dirty="0"/>
            <a:t>bug</a:t>
          </a:r>
          <a:r>
            <a:rPr lang="zh-CN" dirty="0"/>
            <a:t>，希望能及时修复</a:t>
          </a:r>
        </a:p>
      </dgm:t>
    </dgm:pt>
    <dgm:pt modelId="{75871865-89B9-49B4-99D6-0D34AA35F911}" type="parTrans" cxnId="{F32BD8B5-3782-40F8-82A3-814CEDFFC4EB}">
      <dgm:prSet/>
      <dgm:spPr/>
      <dgm:t>
        <a:bodyPr/>
        <a:lstStyle/>
        <a:p>
          <a:endParaRPr lang="zh-CN" altLang="en-US"/>
        </a:p>
      </dgm:t>
    </dgm:pt>
    <dgm:pt modelId="{7D829508-C330-4418-938C-92EF88877127}" type="sibTrans" cxnId="{F32BD8B5-3782-40F8-82A3-814CEDFFC4EB}">
      <dgm:prSet/>
      <dgm:spPr/>
      <dgm:t>
        <a:bodyPr/>
        <a:lstStyle/>
        <a:p>
          <a:endParaRPr lang="zh-CN" altLang="en-US"/>
        </a:p>
      </dgm:t>
    </dgm:pt>
    <dgm:pt modelId="{D4880700-4A28-470E-B913-A4035344FE2E}" type="pres">
      <dgm:prSet presAssocID="{B0ED54BD-78E7-46C0-9465-2AB5CE520F20}" presName="linear" presStyleCnt="0">
        <dgm:presLayoutVars>
          <dgm:animLvl val="lvl"/>
          <dgm:resizeHandles val="exact"/>
        </dgm:presLayoutVars>
      </dgm:prSet>
      <dgm:spPr/>
    </dgm:pt>
    <dgm:pt modelId="{96E3517E-246A-4E05-8264-B4D245EB123D}" type="pres">
      <dgm:prSet presAssocID="{61E0D5FC-4A4E-4B93-ADB3-F88CA0FEC43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7CD8490-1586-4777-80CF-53B5E81AE280}" type="pres">
      <dgm:prSet presAssocID="{61E0D5FC-4A4E-4B93-ADB3-F88CA0FEC43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41B7B20-4853-4902-B9E0-45A684EBFB3E}" type="presOf" srcId="{BB133FC6-FA9D-4A5F-B252-80A06469894A}" destId="{97CD8490-1586-4777-80CF-53B5E81AE280}" srcOrd="0" destOrd="0" presId="urn:microsoft.com/office/officeart/2005/8/layout/vList2"/>
    <dgm:cxn modelId="{62A29F36-1133-4DC5-B030-EE78649560CF}" type="presOf" srcId="{E1CE5D76-ABD7-4719-BF17-45F376447611}" destId="{97CD8490-1586-4777-80CF-53B5E81AE280}" srcOrd="0" destOrd="2" presId="urn:microsoft.com/office/officeart/2005/8/layout/vList2"/>
    <dgm:cxn modelId="{892CF759-BAC4-4E29-AA63-C21224AE5CA1}" srcId="{61E0D5FC-4A4E-4B93-ADB3-F88CA0FEC43E}" destId="{BB133FC6-FA9D-4A5F-B252-80A06469894A}" srcOrd="0" destOrd="0" parTransId="{DB1E97F5-58A0-4FF9-A98A-CE5AAFC8336A}" sibTransId="{1796CB50-529C-4FA5-8BA3-F2FA10266284}"/>
    <dgm:cxn modelId="{4CB9058A-FB1F-4E64-A87C-EDE5C8813C7E}" type="presOf" srcId="{1346A89B-9443-4AD2-A0C7-6180963B0E5F}" destId="{97CD8490-1586-4777-80CF-53B5E81AE280}" srcOrd="0" destOrd="3" presId="urn:microsoft.com/office/officeart/2005/8/layout/vList2"/>
    <dgm:cxn modelId="{7136A18D-DC36-4BC1-97E5-3890C5985BF9}" type="presOf" srcId="{61E0D5FC-4A4E-4B93-ADB3-F88CA0FEC43E}" destId="{96E3517E-246A-4E05-8264-B4D245EB123D}" srcOrd="0" destOrd="0" presId="urn:microsoft.com/office/officeart/2005/8/layout/vList2"/>
    <dgm:cxn modelId="{DAA692A2-0EC3-4568-8E6D-E16FD1260C46}" srcId="{61E0D5FC-4A4E-4B93-ADB3-F88CA0FEC43E}" destId="{E1CE5D76-ABD7-4719-BF17-45F376447611}" srcOrd="2" destOrd="0" parTransId="{1576CC01-9CF0-441B-80F7-57A462821623}" sibTransId="{627B7D68-12BB-4661-B2D5-E7EFE1C39B3A}"/>
    <dgm:cxn modelId="{FEC8B6A5-2264-42E9-B455-AD81AA915C84}" type="presOf" srcId="{B0ED54BD-78E7-46C0-9465-2AB5CE520F20}" destId="{D4880700-4A28-470E-B913-A4035344FE2E}" srcOrd="0" destOrd="0" presId="urn:microsoft.com/office/officeart/2005/8/layout/vList2"/>
    <dgm:cxn modelId="{331B93AE-E7E0-45AA-900D-8D0DF79D709E}" srcId="{61E0D5FC-4A4E-4B93-ADB3-F88CA0FEC43E}" destId="{642B1BE9-0A3E-4F90-8148-D78A0FBA1833}" srcOrd="1" destOrd="0" parTransId="{586E8F78-70B7-45B8-B88E-6D1019F2EB45}" sibTransId="{9045ABE2-5931-4060-B306-4ACA86C0EA82}"/>
    <dgm:cxn modelId="{F32BD8B5-3782-40F8-82A3-814CEDFFC4EB}" srcId="{61E0D5FC-4A4E-4B93-ADB3-F88CA0FEC43E}" destId="{1346A89B-9443-4AD2-A0C7-6180963B0E5F}" srcOrd="3" destOrd="0" parTransId="{75871865-89B9-49B4-99D6-0D34AA35F911}" sibTransId="{7D829508-C330-4418-938C-92EF88877127}"/>
    <dgm:cxn modelId="{DF2821DF-27D8-4AEF-9EFD-A0768ECAF1CD}" srcId="{B0ED54BD-78E7-46C0-9465-2AB5CE520F20}" destId="{61E0D5FC-4A4E-4B93-ADB3-F88CA0FEC43E}" srcOrd="0" destOrd="0" parTransId="{4BE40DC2-2D88-4B9E-A09B-1AC9DBFDC395}" sibTransId="{A72745AD-AB12-4B0A-9603-0FE08764ADAC}"/>
    <dgm:cxn modelId="{0ECEDFE7-2B1E-40DC-ADB0-C9DEE2586BC8}" type="presOf" srcId="{642B1BE9-0A3E-4F90-8148-D78A0FBA1833}" destId="{97CD8490-1586-4777-80CF-53B5E81AE280}" srcOrd="0" destOrd="1" presId="urn:microsoft.com/office/officeart/2005/8/layout/vList2"/>
    <dgm:cxn modelId="{86E02B56-AC63-4D76-BDEF-37B532E1AB7A}" type="presParOf" srcId="{D4880700-4A28-470E-B913-A4035344FE2E}" destId="{96E3517E-246A-4E05-8264-B4D245EB123D}" srcOrd="0" destOrd="0" presId="urn:microsoft.com/office/officeart/2005/8/layout/vList2"/>
    <dgm:cxn modelId="{29236928-4131-47ED-A19A-F8CF72EC4DE9}" type="presParOf" srcId="{D4880700-4A28-470E-B913-A4035344FE2E}" destId="{97CD8490-1586-4777-80CF-53B5E81AE280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ED54BD-78E7-46C0-9465-2AB5CE520F2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B133FC6-FA9D-4A5F-B252-80A06469894A}">
      <dgm:prSet/>
      <dgm:spPr/>
      <dgm:t>
        <a:bodyPr/>
        <a:lstStyle/>
        <a:p>
          <a:r>
            <a:rPr lang="en-US" altLang="zh-CN" dirty="0"/>
            <a:t> </a:t>
          </a:r>
          <a:r>
            <a:rPr lang="zh-CN" altLang="en-US" dirty="0"/>
            <a:t>客户群体与用户群体的讨论</a:t>
          </a:r>
          <a:endParaRPr lang="zh-CN" dirty="0"/>
        </a:p>
      </dgm:t>
    </dgm:pt>
    <dgm:pt modelId="{DB1E97F5-58A0-4FF9-A98A-CE5AAFC8336A}" type="par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1796CB50-529C-4FA5-8BA3-F2FA10266284}" type="sib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652C12F6-34D3-4851-A7BE-28FA5EB2AE6B}">
      <dgm:prSet/>
      <dgm:spPr/>
      <dgm:t>
        <a:bodyPr/>
        <a:lstStyle/>
        <a:p>
          <a:r>
            <a:rPr lang="zh-CN" altLang="en-US" dirty="0"/>
            <a:t>  显然的是，我们的用户是需要就诊并有网上挂号和缴费的患者们；</a:t>
          </a:r>
        </a:p>
      </dgm:t>
    </dgm:pt>
    <dgm:pt modelId="{2A798965-A863-4704-A9F9-F566D8BAFA41}" type="parTrans" cxnId="{C1D53EA6-C51E-4D0E-B789-96EC1B433BF7}">
      <dgm:prSet/>
      <dgm:spPr/>
      <dgm:t>
        <a:bodyPr/>
        <a:lstStyle/>
        <a:p>
          <a:endParaRPr lang="zh-CN" altLang="en-US"/>
        </a:p>
      </dgm:t>
    </dgm:pt>
    <dgm:pt modelId="{82295C52-0E1E-432E-8353-E39E55337B7B}" type="sibTrans" cxnId="{C1D53EA6-C51E-4D0E-B789-96EC1B433BF7}">
      <dgm:prSet/>
      <dgm:spPr/>
      <dgm:t>
        <a:bodyPr/>
        <a:lstStyle/>
        <a:p>
          <a:endParaRPr lang="zh-CN" altLang="en-US"/>
        </a:p>
      </dgm:t>
    </dgm:pt>
    <dgm:pt modelId="{C0F1165F-E959-4119-800A-F75B62E37A96}">
      <dgm:prSet/>
      <dgm:spPr/>
      <dgm:t>
        <a:bodyPr/>
        <a:lstStyle/>
        <a:p>
          <a:r>
            <a:rPr lang="zh-CN" altLang="en-US" dirty="0"/>
            <a:t>  另一方面，我们会把产品卖给个人诊所，而不同的诊所之间有不同的业务需求</a:t>
          </a:r>
        </a:p>
      </dgm:t>
    </dgm:pt>
    <dgm:pt modelId="{4A9F8C04-0F51-4509-B590-0D82AB848729}" type="parTrans" cxnId="{14773899-CB65-428E-B6B0-E125FD483085}">
      <dgm:prSet/>
      <dgm:spPr/>
      <dgm:t>
        <a:bodyPr/>
        <a:lstStyle/>
        <a:p>
          <a:endParaRPr lang="zh-CN" altLang="en-US"/>
        </a:p>
      </dgm:t>
    </dgm:pt>
    <dgm:pt modelId="{7E98E339-6BBC-44DA-828F-EA90339A4D70}" type="sibTrans" cxnId="{14773899-CB65-428E-B6B0-E125FD483085}">
      <dgm:prSet/>
      <dgm:spPr/>
      <dgm:t>
        <a:bodyPr/>
        <a:lstStyle/>
        <a:p>
          <a:endParaRPr lang="zh-CN" altLang="en-US"/>
        </a:p>
      </dgm:t>
    </dgm:pt>
    <dgm:pt modelId="{DDA993D1-7522-4CBE-A5C5-26852646CBE7}">
      <dgm:prSet/>
      <dgm:spPr/>
      <dgm:t>
        <a:bodyPr/>
        <a:lstStyle/>
        <a:p>
          <a:r>
            <a:rPr lang="zh-CN" altLang="en-US" dirty="0"/>
            <a:t>  故而，为了提高客户满意度和市场化效率，我们应设计一种模块化的牙科就医网站，方便不同的诊所进行一定长度上的个性定制，同时节省作为乙方的项目组的工作量</a:t>
          </a:r>
        </a:p>
      </dgm:t>
    </dgm:pt>
    <dgm:pt modelId="{F8ABE67D-6B70-4E7C-A762-DEE79C7B5519}" type="parTrans" cxnId="{6E6914DD-6E5D-4E64-97DB-6CE169F0DECB}">
      <dgm:prSet/>
      <dgm:spPr/>
      <dgm:t>
        <a:bodyPr/>
        <a:lstStyle/>
        <a:p>
          <a:endParaRPr lang="zh-CN" altLang="en-US"/>
        </a:p>
      </dgm:t>
    </dgm:pt>
    <dgm:pt modelId="{19B274B3-5775-4383-BDF6-681DE092EF08}" type="sibTrans" cxnId="{6E6914DD-6E5D-4E64-97DB-6CE169F0DECB}">
      <dgm:prSet/>
      <dgm:spPr/>
      <dgm:t>
        <a:bodyPr/>
        <a:lstStyle/>
        <a:p>
          <a:endParaRPr lang="zh-CN" altLang="en-US"/>
        </a:p>
      </dgm:t>
    </dgm:pt>
    <dgm:pt modelId="{ED06419C-1DB4-48AC-BEED-193798914CC3}">
      <dgm:prSet/>
      <dgm:spPr/>
      <dgm:t>
        <a:bodyPr/>
        <a:lstStyle/>
        <a:p>
          <a:r>
            <a:rPr lang="zh-CN" altLang="en-US" dirty="0"/>
            <a:t>环境配置和需求文档的说明</a:t>
          </a:r>
        </a:p>
      </dgm:t>
    </dgm:pt>
    <dgm:pt modelId="{A8E45515-5AF7-459F-8F85-8815B0705F27}" type="parTrans" cxnId="{31CDFC3E-450B-4ABA-B800-7841BA9F6731}">
      <dgm:prSet/>
      <dgm:spPr/>
      <dgm:t>
        <a:bodyPr/>
        <a:lstStyle/>
        <a:p>
          <a:endParaRPr lang="zh-CN" altLang="en-US"/>
        </a:p>
      </dgm:t>
    </dgm:pt>
    <dgm:pt modelId="{0EC63E5F-9CF8-4773-8DBF-A7FCF99ED01C}" type="sibTrans" cxnId="{31CDFC3E-450B-4ABA-B800-7841BA9F6731}">
      <dgm:prSet/>
      <dgm:spPr/>
      <dgm:t>
        <a:bodyPr/>
        <a:lstStyle/>
        <a:p>
          <a:endParaRPr lang="zh-CN" altLang="en-US"/>
        </a:p>
      </dgm:t>
    </dgm:pt>
    <dgm:pt modelId="{F8A3FB26-B830-4132-BFC1-1EE8799B7D1E}">
      <dgm:prSet/>
      <dgm:spPr/>
      <dgm:t>
        <a:bodyPr/>
        <a:lstStyle/>
        <a:p>
          <a:r>
            <a:rPr lang="zh-CN" altLang="en-US" dirty="0"/>
            <a:t> </a:t>
          </a:r>
          <a:r>
            <a:rPr lang="en-US" altLang="zh-CN" dirty="0"/>
            <a:t> </a:t>
          </a:r>
          <a:r>
            <a:rPr lang="zh-CN" altLang="en-US" dirty="0"/>
            <a:t>因为会随着项目的不断推进而不断变化，目前暂定不予填写，等项目进行到一定进度再</a:t>
          </a:r>
          <a:r>
            <a:rPr lang="en-US" altLang="zh-CN" dirty="0"/>
            <a:t>push</a:t>
          </a:r>
          <a:r>
            <a:rPr lang="zh-CN" altLang="en-US" dirty="0"/>
            <a:t>有框架的需求文档，之后随着项目迭代，可以在</a:t>
          </a:r>
          <a:r>
            <a:rPr lang="en-US" altLang="zh-CN" dirty="0"/>
            <a:t>GitHub</a:t>
          </a:r>
          <a:r>
            <a:rPr lang="zh-CN" altLang="en-US" dirty="0"/>
            <a:t>中不断</a:t>
          </a:r>
          <a:r>
            <a:rPr lang="en-US" altLang="zh-CN" dirty="0"/>
            <a:t>push</a:t>
          </a:r>
          <a:r>
            <a:rPr lang="zh-CN" altLang="en-US" dirty="0"/>
            <a:t>更新，也方便回滚到之前的状态。</a:t>
          </a:r>
        </a:p>
      </dgm:t>
    </dgm:pt>
    <dgm:pt modelId="{DC45DA22-9528-4866-A359-E22E9607681F}" type="parTrans" cxnId="{EFBDDA58-BD73-406B-A8EE-FD75346E3D5C}">
      <dgm:prSet/>
      <dgm:spPr/>
      <dgm:t>
        <a:bodyPr/>
        <a:lstStyle/>
        <a:p>
          <a:endParaRPr lang="zh-CN" altLang="en-US"/>
        </a:p>
      </dgm:t>
    </dgm:pt>
    <dgm:pt modelId="{257EC262-65B4-49A7-A4B8-588E615B5519}" type="sibTrans" cxnId="{EFBDDA58-BD73-406B-A8EE-FD75346E3D5C}">
      <dgm:prSet/>
      <dgm:spPr/>
      <dgm:t>
        <a:bodyPr/>
        <a:lstStyle/>
        <a:p>
          <a:endParaRPr lang="zh-CN" altLang="en-US"/>
        </a:p>
      </dgm:t>
    </dgm:pt>
    <dgm:pt modelId="{C38B4799-D11E-4F9E-BF87-FE6CC34A9D4C}" type="pres">
      <dgm:prSet presAssocID="{B0ED54BD-78E7-46C0-9465-2AB5CE520F20}" presName="linear" presStyleCnt="0">
        <dgm:presLayoutVars>
          <dgm:animLvl val="lvl"/>
          <dgm:resizeHandles val="exact"/>
        </dgm:presLayoutVars>
      </dgm:prSet>
      <dgm:spPr/>
    </dgm:pt>
    <dgm:pt modelId="{CBD817DF-8B9C-41B2-A409-F4E5272D0D17}" type="pres">
      <dgm:prSet presAssocID="{BB133FC6-FA9D-4A5F-B252-80A06469894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D147911-4622-4DDD-86FE-B0E5FCDA892B}" type="pres">
      <dgm:prSet presAssocID="{BB133FC6-FA9D-4A5F-B252-80A06469894A}" presName="childText" presStyleLbl="revTx" presStyleIdx="0" presStyleCnt="2">
        <dgm:presLayoutVars>
          <dgm:bulletEnabled val="1"/>
        </dgm:presLayoutVars>
      </dgm:prSet>
      <dgm:spPr/>
    </dgm:pt>
    <dgm:pt modelId="{72460637-04B1-46FA-BDC8-FF47E4C62782}" type="pres">
      <dgm:prSet presAssocID="{ED06419C-1DB4-48AC-BEED-193798914CC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9962A5C-E8A1-4A1C-A883-2F51175404FF}" type="pres">
      <dgm:prSet presAssocID="{ED06419C-1DB4-48AC-BEED-193798914CC3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564EBC15-D739-4688-A3C9-FA4F8754D75E}" type="presOf" srcId="{C0F1165F-E959-4119-800A-F75B62E37A96}" destId="{0D147911-4622-4DDD-86FE-B0E5FCDA892B}" srcOrd="0" destOrd="1" presId="urn:microsoft.com/office/officeart/2005/8/layout/vList2"/>
    <dgm:cxn modelId="{31CDFC3E-450B-4ABA-B800-7841BA9F6731}" srcId="{B0ED54BD-78E7-46C0-9465-2AB5CE520F20}" destId="{ED06419C-1DB4-48AC-BEED-193798914CC3}" srcOrd="1" destOrd="0" parTransId="{A8E45515-5AF7-459F-8F85-8815B0705F27}" sibTransId="{0EC63E5F-9CF8-4773-8DBF-A7FCF99ED01C}"/>
    <dgm:cxn modelId="{EF171B6F-55BA-4B8E-AD37-7CAE8B3DADC2}" type="presOf" srcId="{BB133FC6-FA9D-4A5F-B252-80A06469894A}" destId="{CBD817DF-8B9C-41B2-A409-F4E5272D0D17}" srcOrd="0" destOrd="0" presId="urn:microsoft.com/office/officeart/2005/8/layout/vList2"/>
    <dgm:cxn modelId="{EFBDDA58-BD73-406B-A8EE-FD75346E3D5C}" srcId="{ED06419C-1DB4-48AC-BEED-193798914CC3}" destId="{F8A3FB26-B830-4132-BFC1-1EE8799B7D1E}" srcOrd="0" destOrd="0" parTransId="{DC45DA22-9528-4866-A359-E22E9607681F}" sibTransId="{257EC262-65B4-49A7-A4B8-588E615B5519}"/>
    <dgm:cxn modelId="{892CF759-BAC4-4E29-AA63-C21224AE5CA1}" srcId="{B0ED54BD-78E7-46C0-9465-2AB5CE520F20}" destId="{BB133FC6-FA9D-4A5F-B252-80A06469894A}" srcOrd="0" destOrd="0" parTransId="{DB1E97F5-58A0-4FF9-A98A-CE5AAFC8336A}" sibTransId="{1796CB50-529C-4FA5-8BA3-F2FA10266284}"/>
    <dgm:cxn modelId="{21C15C90-0EB2-42A7-A7DA-DEF06ECFD344}" type="presOf" srcId="{652C12F6-34D3-4851-A7BE-28FA5EB2AE6B}" destId="{0D147911-4622-4DDD-86FE-B0E5FCDA892B}" srcOrd="0" destOrd="0" presId="urn:microsoft.com/office/officeart/2005/8/layout/vList2"/>
    <dgm:cxn modelId="{14773899-CB65-428E-B6B0-E125FD483085}" srcId="{BB133FC6-FA9D-4A5F-B252-80A06469894A}" destId="{C0F1165F-E959-4119-800A-F75B62E37A96}" srcOrd="1" destOrd="0" parTransId="{4A9F8C04-0F51-4509-B590-0D82AB848729}" sibTransId="{7E98E339-6BBC-44DA-828F-EA90339A4D70}"/>
    <dgm:cxn modelId="{C1D53EA6-C51E-4D0E-B789-96EC1B433BF7}" srcId="{BB133FC6-FA9D-4A5F-B252-80A06469894A}" destId="{652C12F6-34D3-4851-A7BE-28FA5EB2AE6B}" srcOrd="0" destOrd="0" parTransId="{2A798965-A863-4704-A9F9-F566D8BAFA41}" sibTransId="{82295C52-0E1E-432E-8353-E39E55337B7B}"/>
    <dgm:cxn modelId="{00E7DFAA-C675-4974-AD8B-CA572CCC1D39}" type="presOf" srcId="{ED06419C-1DB4-48AC-BEED-193798914CC3}" destId="{72460637-04B1-46FA-BDC8-FF47E4C62782}" srcOrd="0" destOrd="0" presId="urn:microsoft.com/office/officeart/2005/8/layout/vList2"/>
    <dgm:cxn modelId="{D57BA5AF-4E15-4602-B14F-C46CBF873E82}" type="presOf" srcId="{B0ED54BD-78E7-46C0-9465-2AB5CE520F20}" destId="{C38B4799-D11E-4F9E-BF87-FE6CC34A9D4C}" srcOrd="0" destOrd="0" presId="urn:microsoft.com/office/officeart/2005/8/layout/vList2"/>
    <dgm:cxn modelId="{F3FADEC0-22A2-44C6-87D1-6FE3A76E7798}" type="presOf" srcId="{F8A3FB26-B830-4132-BFC1-1EE8799B7D1E}" destId="{89962A5C-E8A1-4A1C-A883-2F51175404FF}" srcOrd="0" destOrd="0" presId="urn:microsoft.com/office/officeart/2005/8/layout/vList2"/>
    <dgm:cxn modelId="{6E6914DD-6E5D-4E64-97DB-6CE169F0DECB}" srcId="{BB133FC6-FA9D-4A5F-B252-80A06469894A}" destId="{DDA993D1-7522-4CBE-A5C5-26852646CBE7}" srcOrd="2" destOrd="0" parTransId="{F8ABE67D-6B70-4E7C-A762-DEE79C7B5519}" sibTransId="{19B274B3-5775-4383-BDF6-681DE092EF08}"/>
    <dgm:cxn modelId="{B90307F0-A817-48AF-967D-587872B83F57}" type="presOf" srcId="{DDA993D1-7522-4CBE-A5C5-26852646CBE7}" destId="{0D147911-4622-4DDD-86FE-B0E5FCDA892B}" srcOrd="0" destOrd="2" presId="urn:microsoft.com/office/officeart/2005/8/layout/vList2"/>
    <dgm:cxn modelId="{632BAC0E-08A8-4459-8173-F064CCA31425}" type="presParOf" srcId="{C38B4799-D11E-4F9E-BF87-FE6CC34A9D4C}" destId="{CBD817DF-8B9C-41B2-A409-F4E5272D0D17}" srcOrd="0" destOrd="0" presId="urn:microsoft.com/office/officeart/2005/8/layout/vList2"/>
    <dgm:cxn modelId="{E675C4A7-B5BC-45DE-9118-DD1180B59178}" type="presParOf" srcId="{C38B4799-D11E-4F9E-BF87-FE6CC34A9D4C}" destId="{0D147911-4622-4DDD-86FE-B0E5FCDA892B}" srcOrd="1" destOrd="0" presId="urn:microsoft.com/office/officeart/2005/8/layout/vList2"/>
    <dgm:cxn modelId="{8498176E-15DA-41B3-BEB1-470D80A60A94}" type="presParOf" srcId="{C38B4799-D11E-4F9E-BF87-FE6CC34A9D4C}" destId="{72460637-04B1-46FA-BDC8-FF47E4C62782}" srcOrd="2" destOrd="0" presId="urn:microsoft.com/office/officeart/2005/8/layout/vList2"/>
    <dgm:cxn modelId="{1E5EBE4D-00C0-4B03-917B-0C5DF4A0E9E8}" type="presParOf" srcId="{C38B4799-D11E-4F9E-BF87-FE6CC34A9D4C}" destId="{89962A5C-E8A1-4A1C-A883-2F51175404F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0ED54BD-78E7-46C0-9465-2AB5CE520F2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0D5FC-4A4E-4B93-ADB3-F88CA0FEC43E}">
      <dgm:prSet custT="1"/>
      <dgm:spPr/>
      <dgm:t>
        <a:bodyPr/>
        <a:lstStyle/>
        <a:p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问题：</a:t>
          </a:r>
        </a:p>
      </dgm:t>
    </dgm:pt>
    <dgm:pt modelId="{4BE40DC2-2D88-4B9E-A09B-1AC9DBFDC395}" type="par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A72745AD-AB12-4B0A-9603-0FE08764ADAC}" type="sib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BB133FC6-FA9D-4A5F-B252-80A06469894A}">
      <dgm:prSet/>
      <dgm:spPr/>
      <dgm:t>
        <a:bodyPr/>
        <a:lstStyle/>
        <a:p>
          <a:r>
            <a:rPr lang="en-US" sz="1700" kern="1200" dirty="0"/>
            <a:t>html</a:t>
          </a:r>
          <a:r>
            <a:rPr lang="zh-CN" sz="1700" kern="1200" dirty="0"/>
            <a:t>界面原型开发进度缓慢，伙伴们对于</a:t>
          </a:r>
          <a:r>
            <a:rPr lang="en-US" sz="1700" kern="1200" dirty="0" err="1"/>
            <a:t>css</a:t>
          </a:r>
          <a:r>
            <a:rPr lang="zh-CN" sz="1700" kern="1200" dirty="0"/>
            <a:t>样式表并不熟练，在兼顾美学与功能的前提下进度大为拖延，需要后期迭代中分入更多精力参与原型开发。</a:t>
          </a:r>
        </a:p>
      </dgm:t>
    </dgm:pt>
    <dgm:pt modelId="{DB1E97F5-58A0-4FF9-A98A-CE5AAFC8336A}" type="par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1796CB50-529C-4FA5-8BA3-F2FA10266284}" type="sib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30CEA3A3-4C62-4C92-8FA1-7EE0BFFC60E8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zh-CN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变更：</a:t>
          </a:r>
          <a:endParaRPr lang="zh-CN" altLang="en-US" sz="2200" b="1" kern="1200" dirty="0">
            <a:solidFill>
              <a:srgbClr val="FFFFFF"/>
            </a:solidFill>
            <a:latin typeface="Arial"/>
            <a:ea typeface="微软雅黑"/>
            <a:cs typeface="+mn-cs"/>
          </a:endParaRPr>
        </a:p>
      </dgm:t>
    </dgm:pt>
    <dgm:pt modelId="{3016EF1E-5654-47D6-A97E-FD3D61F87D05}" type="parTrans" cxnId="{4904FC0E-1C0A-4184-8914-47365D68A29A}">
      <dgm:prSet/>
      <dgm:spPr/>
      <dgm:t>
        <a:bodyPr/>
        <a:lstStyle/>
        <a:p>
          <a:endParaRPr lang="zh-CN" altLang="en-US"/>
        </a:p>
      </dgm:t>
    </dgm:pt>
    <dgm:pt modelId="{5EF5AAB9-8FDC-4614-BF62-1DCF16EA5980}" type="sibTrans" cxnId="{4904FC0E-1C0A-4184-8914-47365D68A29A}">
      <dgm:prSet/>
      <dgm:spPr/>
      <dgm:t>
        <a:bodyPr/>
        <a:lstStyle/>
        <a:p>
          <a:endParaRPr lang="zh-CN" altLang="en-US"/>
        </a:p>
      </dgm:t>
    </dgm:pt>
    <dgm:pt modelId="{DA8FFB8A-4D1E-4F31-9E25-6ACF3D85E672}">
      <dgm:prSet/>
      <dgm:spPr/>
      <dgm:t>
        <a:bodyPr/>
        <a:lstStyle/>
        <a:p>
          <a:pPr>
            <a:buFont typeface="+mj-lt"/>
            <a:buNone/>
          </a:pPr>
          <a:r>
            <a:rPr lang="en-US" altLang="zh-CN" sz="1700" kern="1200" dirty="0"/>
            <a:t>	</a:t>
          </a:r>
          <a:r>
            <a:rPr lang="zh-CN" sz="1700" kern="1200" dirty="0"/>
            <a:t>对客户人群和服务对象的目标修改，经过讨论精准定位到个人独立诊所的模块化网页定制上，市场需求大，竞争小，大有可为。</a:t>
          </a:r>
        </a:p>
      </dgm:t>
    </dgm:pt>
    <dgm:pt modelId="{4F0CC763-3F30-46A2-ADAE-1F1530437BD3}" type="parTrans" cxnId="{8061EAEE-5DFE-4F2E-AD7A-8D4F50D936FC}">
      <dgm:prSet/>
      <dgm:spPr/>
      <dgm:t>
        <a:bodyPr/>
        <a:lstStyle/>
        <a:p>
          <a:endParaRPr lang="zh-CN" altLang="en-US"/>
        </a:p>
      </dgm:t>
    </dgm:pt>
    <dgm:pt modelId="{5F6D7C82-7F9C-44E8-B4A8-491A48531E66}" type="sibTrans" cxnId="{8061EAEE-5DFE-4F2E-AD7A-8D4F50D936FC}">
      <dgm:prSet/>
      <dgm:spPr/>
      <dgm:t>
        <a:bodyPr/>
        <a:lstStyle/>
        <a:p>
          <a:endParaRPr lang="zh-CN" altLang="en-US"/>
        </a:p>
      </dgm:t>
    </dgm:pt>
    <dgm:pt modelId="{18B6455C-5657-448A-B46C-3011EDA13D67}" type="pres">
      <dgm:prSet presAssocID="{B0ED54BD-78E7-46C0-9465-2AB5CE520F20}" presName="diagram" presStyleCnt="0">
        <dgm:presLayoutVars>
          <dgm:dir/>
          <dgm:resizeHandles val="exact"/>
        </dgm:presLayoutVars>
      </dgm:prSet>
      <dgm:spPr/>
    </dgm:pt>
    <dgm:pt modelId="{8600953D-026F-4129-A51E-DDABB344D237}" type="pres">
      <dgm:prSet presAssocID="{61E0D5FC-4A4E-4B93-ADB3-F88CA0FEC43E}" presName="node" presStyleLbl="node1" presStyleIdx="0" presStyleCnt="2">
        <dgm:presLayoutVars>
          <dgm:bulletEnabled val="1"/>
        </dgm:presLayoutVars>
      </dgm:prSet>
      <dgm:spPr/>
    </dgm:pt>
    <dgm:pt modelId="{7EF0C43B-80BB-430F-A9DA-7C43B68D3CDF}" type="pres">
      <dgm:prSet presAssocID="{A72745AD-AB12-4B0A-9603-0FE08764ADAC}" presName="sibTrans" presStyleCnt="0"/>
      <dgm:spPr/>
    </dgm:pt>
    <dgm:pt modelId="{29FCC350-862B-4A65-A642-0D962C245024}" type="pres">
      <dgm:prSet presAssocID="{30CEA3A3-4C62-4C92-8FA1-7EE0BFFC60E8}" presName="node" presStyleLbl="node1" presStyleIdx="1" presStyleCnt="2">
        <dgm:presLayoutVars>
          <dgm:bulletEnabled val="1"/>
        </dgm:presLayoutVars>
      </dgm:prSet>
      <dgm:spPr/>
    </dgm:pt>
  </dgm:ptLst>
  <dgm:cxnLst>
    <dgm:cxn modelId="{4904FC0E-1C0A-4184-8914-47365D68A29A}" srcId="{B0ED54BD-78E7-46C0-9465-2AB5CE520F20}" destId="{30CEA3A3-4C62-4C92-8FA1-7EE0BFFC60E8}" srcOrd="1" destOrd="0" parTransId="{3016EF1E-5654-47D6-A97E-FD3D61F87D05}" sibTransId="{5EF5AAB9-8FDC-4614-BF62-1DCF16EA5980}"/>
    <dgm:cxn modelId="{6CC3412A-341E-4485-9387-46A8E79EEC51}" type="presOf" srcId="{61E0D5FC-4A4E-4B93-ADB3-F88CA0FEC43E}" destId="{8600953D-026F-4129-A51E-DDABB344D237}" srcOrd="0" destOrd="0" presId="urn:microsoft.com/office/officeart/2005/8/layout/default"/>
    <dgm:cxn modelId="{A3A5044A-1F50-4515-98A0-0D6BCD12F13B}" type="presOf" srcId="{B0ED54BD-78E7-46C0-9465-2AB5CE520F20}" destId="{18B6455C-5657-448A-B46C-3011EDA13D67}" srcOrd="0" destOrd="0" presId="urn:microsoft.com/office/officeart/2005/8/layout/default"/>
    <dgm:cxn modelId="{93DA5154-0D2F-49A5-A30E-E535A553006E}" type="presOf" srcId="{BB133FC6-FA9D-4A5F-B252-80A06469894A}" destId="{8600953D-026F-4129-A51E-DDABB344D237}" srcOrd="0" destOrd="1" presId="urn:microsoft.com/office/officeart/2005/8/layout/default"/>
    <dgm:cxn modelId="{85A4B259-49ED-4A61-A6F1-BFDCCD69F1FA}" type="presOf" srcId="{DA8FFB8A-4D1E-4F31-9E25-6ACF3D85E672}" destId="{29FCC350-862B-4A65-A642-0D962C245024}" srcOrd="0" destOrd="1" presId="urn:microsoft.com/office/officeart/2005/8/layout/default"/>
    <dgm:cxn modelId="{892CF759-BAC4-4E29-AA63-C21224AE5CA1}" srcId="{61E0D5FC-4A4E-4B93-ADB3-F88CA0FEC43E}" destId="{BB133FC6-FA9D-4A5F-B252-80A06469894A}" srcOrd="0" destOrd="0" parTransId="{DB1E97F5-58A0-4FF9-A98A-CE5AAFC8336A}" sibTransId="{1796CB50-529C-4FA5-8BA3-F2FA10266284}"/>
    <dgm:cxn modelId="{DEFEA6CB-D1C8-4C0C-B61A-41E436FDB4AA}" type="presOf" srcId="{30CEA3A3-4C62-4C92-8FA1-7EE0BFFC60E8}" destId="{29FCC350-862B-4A65-A642-0D962C245024}" srcOrd="0" destOrd="0" presId="urn:microsoft.com/office/officeart/2005/8/layout/default"/>
    <dgm:cxn modelId="{DF2821DF-27D8-4AEF-9EFD-A0768ECAF1CD}" srcId="{B0ED54BD-78E7-46C0-9465-2AB5CE520F20}" destId="{61E0D5FC-4A4E-4B93-ADB3-F88CA0FEC43E}" srcOrd="0" destOrd="0" parTransId="{4BE40DC2-2D88-4B9E-A09B-1AC9DBFDC395}" sibTransId="{A72745AD-AB12-4B0A-9603-0FE08764ADAC}"/>
    <dgm:cxn modelId="{8061EAEE-5DFE-4F2E-AD7A-8D4F50D936FC}" srcId="{30CEA3A3-4C62-4C92-8FA1-7EE0BFFC60E8}" destId="{DA8FFB8A-4D1E-4F31-9E25-6ACF3D85E672}" srcOrd="0" destOrd="0" parTransId="{4F0CC763-3F30-46A2-ADAE-1F1530437BD3}" sibTransId="{5F6D7C82-7F9C-44E8-B4A8-491A48531E66}"/>
    <dgm:cxn modelId="{78E55919-B09E-4633-9458-EB1AABCE5456}" type="presParOf" srcId="{18B6455C-5657-448A-B46C-3011EDA13D67}" destId="{8600953D-026F-4129-A51E-DDABB344D237}" srcOrd="0" destOrd="0" presId="urn:microsoft.com/office/officeart/2005/8/layout/default"/>
    <dgm:cxn modelId="{B409CB7C-AF88-4EF2-A7E5-B42B3D55BAD7}" type="presParOf" srcId="{18B6455C-5657-448A-B46C-3011EDA13D67}" destId="{7EF0C43B-80BB-430F-A9DA-7C43B68D3CDF}" srcOrd="1" destOrd="0" presId="urn:microsoft.com/office/officeart/2005/8/layout/default"/>
    <dgm:cxn modelId="{F7F2B45F-0994-438E-BB65-66DFE17F4E0B}" type="presParOf" srcId="{18B6455C-5657-448A-B46C-3011EDA13D67}" destId="{29FCC350-862B-4A65-A642-0D962C245024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0ED54BD-78E7-46C0-9465-2AB5CE520F2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1E0D5FC-4A4E-4B93-ADB3-F88CA0FEC43E}">
      <dgm:prSet custT="1"/>
      <dgm:spPr/>
      <dgm:t>
        <a:bodyPr/>
        <a:lstStyle/>
        <a:p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教训：</a:t>
          </a:r>
        </a:p>
      </dgm:t>
    </dgm:pt>
    <dgm:pt modelId="{4BE40DC2-2D88-4B9E-A09B-1AC9DBFDC395}" type="par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A72745AD-AB12-4B0A-9603-0FE08764ADAC}" type="sibTrans" cxnId="{DF2821DF-27D8-4AEF-9EFD-A0768ECAF1CD}">
      <dgm:prSet/>
      <dgm:spPr/>
      <dgm:t>
        <a:bodyPr/>
        <a:lstStyle/>
        <a:p>
          <a:endParaRPr lang="zh-CN" altLang="en-US"/>
        </a:p>
      </dgm:t>
    </dgm:pt>
    <dgm:pt modelId="{BB133FC6-FA9D-4A5F-B252-80A06469894A}">
      <dgm:prSet/>
      <dgm:spPr/>
      <dgm:t>
        <a:bodyPr/>
        <a:lstStyle/>
        <a:p>
          <a:r>
            <a:rPr lang="en-US" sz="1800" kern="1200" dirty="0"/>
            <a:t>html</a:t>
          </a:r>
          <a:r>
            <a:rPr lang="zh-CN" sz="1800" kern="1200" dirty="0"/>
            <a:t>界面原型需要大量工作量，前期为工作量的估计不足，故而这一方面的进度有些拖慢，需要在后期不断增加投入，加快项目进度的进程。</a:t>
          </a:r>
        </a:p>
      </dgm:t>
    </dgm:pt>
    <dgm:pt modelId="{DB1E97F5-58A0-4FF9-A98A-CE5AAFC8336A}" type="par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1796CB50-529C-4FA5-8BA3-F2FA10266284}" type="sibTrans" cxnId="{892CF759-BAC4-4E29-AA63-C21224AE5CA1}">
      <dgm:prSet/>
      <dgm:spPr/>
      <dgm:t>
        <a:bodyPr/>
        <a:lstStyle/>
        <a:p>
          <a:endParaRPr lang="zh-CN" altLang="en-US"/>
        </a:p>
      </dgm:t>
    </dgm:pt>
    <dgm:pt modelId="{30CEA3A3-4C62-4C92-8FA1-7EE0BFFC60E8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经验：</a:t>
          </a:r>
        </a:p>
      </dgm:t>
    </dgm:pt>
    <dgm:pt modelId="{3016EF1E-5654-47D6-A97E-FD3D61F87D05}" type="parTrans" cxnId="{4904FC0E-1C0A-4184-8914-47365D68A29A}">
      <dgm:prSet/>
      <dgm:spPr/>
      <dgm:t>
        <a:bodyPr/>
        <a:lstStyle/>
        <a:p>
          <a:endParaRPr lang="zh-CN" altLang="en-US"/>
        </a:p>
      </dgm:t>
    </dgm:pt>
    <dgm:pt modelId="{5EF5AAB9-8FDC-4614-BF62-1DCF16EA5980}" type="sibTrans" cxnId="{4904FC0E-1C0A-4184-8914-47365D68A29A}">
      <dgm:prSet/>
      <dgm:spPr/>
      <dgm:t>
        <a:bodyPr/>
        <a:lstStyle/>
        <a:p>
          <a:endParaRPr lang="zh-CN" altLang="en-US"/>
        </a:p>
      </dgm:t>
    </dgm:pt>
    <dgm:pt modelId="{DA8FFB8A-4D1E-4F31-9E25-6ACF3D85E672}">
      <dgm:prSet/>
      <dgm:spPr/>
      <dgm:t>
        <a:bodyPr/>
        <a:lstStyle/>
        <a:p>
          <a:pPr>
            <a:buFont typeface="+mj-lt"/>
            <a:buNone/>
          </a:pPr>
          <a:r>
            <a:rPr lang="en-US" altLang="zh-CN" sz="1900" kern="1200" dirty="0"/>
            <a:t>	</a:t>
          </a:r>
          <a:r>
            <a:rPr lang="zh-CN" sz="1900" kern="1200" dirty="0"/>
            <a:t>利用</a:t>
          </a:r>
          <a:r>
            <a:rPr lang="en-US" sz="1900" kern="1200" dirty="0"/>
            <a:t>GitHub</a:t>
          </a:r>
          <a:r>
            <a:rPr lang="zh-CN" sz="1900" kern="1200" dirty="0"/>
            <a:t>进行计划的迭代与工作的分发，多方利用</a:t>
          </a:r>
          <a:r>
            <a:rPr lang="en-US" sz="1900" kern="1200" dirty="0"/>
            <a:t>merge</a:t>
          </a:r>
          <a:r>
            <a:rPr lang="zh-CN" sz="1900" kern="1200" dirty="0"/>
            <a:t>、</a:t>
          </a:r>
          <a:r>
            <a:rPr lang="en-US" sz="1900" kern="1200" dirty="0"/>
            <a:t>issue</a:t>
          </a:r>
          <a:r>
            <a:rPr lang="zh-CN" sz="1900" kern="1200" dirty="0"/>
            <a:t>等合作框架，</a:t>
          </a:r>
          <a:r>
            <a:rPr lang="zh-CN" altLang="en-US" sz="1900" kern="1200" dirty="0"/>
            <a:t>可以</a:t>
          </a:r>
          <a:r>
            <a:rPr lang="zh-CN" sz="1900" kern="1200" dirty="0"/>
            <a:t>充分发挥各位组员之间的主观能动性。</a:t>
          </a:r>
        </a:p>
      </dgm:t>
    </dgm:pt>
    <dgm:pt modelId="{4F0CC763-3F30-46A2-ADAE-1F1530437BD3}" type="parTrans" cxnId="{8061EAEE-5DFE-4F2E-AD7A-8D4F50D936FC}">
      <dgm:prSet/>
      <dgm:spPr/>
      <dgm:t>
        <a:bodyPr/>
        <a:lstStyle/>
        <a:p>
          <a:endParaRPr lang="zh-CN" altLang="en-US"/>
        </a:p>
      </dgm:t>
    </dgm:pt>
    <dgm:pt modelId="{5F6D7C82-7F9C-44E8-B4A8-491A48531E66}" type="sibTrans" cxnId="{8061EAEE-5DFE-4F2E-AD7A-8D4F50D936FC}">
      <dgm:prSet/>
      <dgm:spPr/>
      <dgm:t>
        <a:bodyPr/>
        <a:lstStyle/>
        <a:p>
          <a:endParaRPr lang="zh-CN" altLang="en-US"/>
        </a:p>
      </dgm:t>
    </dgm:pt>
    <dgm:pt modelId="{18B6455C-5657-448A-B46C-3011EDA13D67}" type="pres">
      <dgm:prSet presAssocID="{B0ED54BD-78E7-46C0-9465-2AB5CE520F20}" presName="diagram" presStyleCnt="0">
        <dgm:presLayoutVars>
          <dgm:dir/>
          <dgm:resizeHandles val="exact"/>
        </dgm:presLayoutVars>
      </dgm:prSet>
      <dgm:spPr/>
    </dgm:pt>
    <dgm:pt modelId="{8600953D-026F-4129-A51E-DDABB344D237}" type="pres">
      <dgm:prSet presAssocID="{61E0D5FC-4A4E-4B93-ADB3-F88CA0FEC43E}" presName="node" presStyleLbl="node1" presStyleIdx="0" presStyleCnt="2">
        <dgm:presLayoutVars>
          <dgm:bulletEnabled val="1"/>
        </dgm:presLayoutVars>
      </dgm:prSet>
      <dgm:spPr/>
    </dgm:pt>
    <dgm:pt modelId="{7EF0C43B-80BB-430F-A9DA-7C43B68D3CDF}" type="pres">
      <dgm:prSet presAssocID="{A72745AD-AB12-4B0A-9603-0FE08764ADAC}" presName="sibTrans" presStyleCnt="0"/>
      <dgm:spPr/>
    </dgm:pt>
    <dgm:pt modelId="{29FCC350-862B-4A65-A642-0D962C245024}" type="pres">
      <dgm:prSet presAssocID="{30CEA3A3-4C62-4C92-8FA1-7EE0BFFC60E8}" presName="node" presStyleLbl="node1" presStyleIdx="1" presStyleCnt="2">
        <dgm:presLayoutVars>
          <dgm:bulletEnabled val="1"/>
        </dgm:presLayoutVars>
      </dgm:prSet>
      <dgm:spPr/>
    </dgm:pt>
  </dgm:ptLst>
  <dgm:cxnLst>
    <dgm:cxn modelId="{4904FC0E-1C0A-4184-8914-47365D68A29A}" srcId="{B0ED54BD-78E7-46C0-9465-2AB5CE520F20}" destId="{30CEA3A3-4C62-4C92-8FA1-7EE0BFFC60E8}" srcOrd="1" destOrd="0" parTransId="{3016EF1E-5654-47D6-A97E-FD3D61F87D05}" sibTransId="{5EF5AAB9-8FDC-4614-BF62-1DCF16EA5980}"/>
    <dgm:cxn modelId="{6CC3412A-341E-4485-9387-46A8E79EEC51}" type="presOf" srcId="{61E0D5FC-4A4E-4B93-ADB3-F88CA0FEC43E}" destId="{8600953D-026F-4129-A51E-DDABB344D237}" srcOrd="0" destOrd="0" presId="urn:microsoft.com/office/officeart/2005/8/layout/default"/>
    <dgm:cxn modelId="{A3A5044A-1F50-4515-98A0-0D6BCD12F13B}" type="presOf" srcId="{B0ED54BD-78E7-46C0-9465-2AB5CE520F20}" destId="{18B6455C-5657-448A-B46C-3011EDA13D67}" srcOrd="0" destOrd="0" presId="urn:microsoft.com/office/officeart/2005/8/layout/default"/>
    <dgm:cxn modelId="{93DA5154-0D2F-49A5-A30E-E535A553006E}" type="presOf" srcId="{BB133FC6-FA9D-4A5F-B252-80A06469894A}" destId="{8600953D-026F-4129-A51E-DDABB344D237}" srcOrd="0" destOrd="1" presId="urn:microsoft.com/office/officeart/2005/8/layout/default"/>
    <dgm:cxn modelId="{85A4B259-49ED-4A61-A6F1-BFDCCD69F1FA}" type="presOf" srcId="{DA8FFB8A-4D1E-4F31-9E25-6ACF3D85E672}" destId="{29FCC350-862B-4A65-A642-0D962C245024}" srcOrd="0" destOrd="1" presId="urn:microsoft.com/office/officeart/2005/8/layout/default"/>
    <dgm:cxn modelId="{892CF759-BAC4-4E29-AA63-C21224AE5CA1}" srcId="{61E0D5FC-4A4E-4B93-ADB3-F88CA0FEC43E}" destId="{BB133FC6-FA9D-4A5F-B252-80A06469894A}" srcOrd="0" destOrd="0" parTransId="{DB1E97F5-58A0-4FF9-A98A-CE5AAFC8336A}" sibTransId="{1796CB50-529C-4FA5-8BA3-F2FA10266284}"/>
    <dgm:cxn modelId="{DEFEA6CB-D1C8-4C0C-B61A-41E436FDB4AA}" type="presOf" srcId="{30CEA3A3-4C62-4C92-8FA1-7EE0BFFC60E8}" destId="{29FCC350-862B-4A65-A642-0D962C245024}" srcOrd="0" destOrd="0" presId="urn:microsoft.com/office/officeart/2005/8/layout/default"/>
    <dgm:cxn modelId="{DF2821DF-27D8-4AEF-9EFD-A0768ECAF1CD}" srcId="{B0ED54BD-78E7-46C0-9465-2AB5CE520F20}" destId="{61E0D5FC-4A4E-4B93-ADB3-F88CA0FEC43E}" srcOrd="0" destOrd="0" parTransId="{4BE40DC2-2D88-4B9E-A09B-1AC9DBFDC395}" sibTransId="{A72745AD-AB12-4B0A-9603-0FE08764ADAC}"/>
    <dgm:cxn modelId="{8061EAEE-5DFE-4F2E-AD7A-8D4F50D936FC}" srcId="{30CEA3A3-4C62-4C92-8FA1-7EE0BFFC60E8}" destId="{DA8FFB8A-4D1E-4F31-9E25-6ACF3D85E672}" srcOrd="0" destOrd="0" parTransId="{4F0CC763-3F30-46A2-ADAE-1F1530437BD3}" sibTransId="{5F6D7C82-7F9C-44E8-B4A8-491A48531E66}"/>
    <dgm:cxn modelId="{78E55919-B09E-4633-9458-EB1AABCE5456}" type="presParOf" srcId="{18B6455C-5657-448A-B46C-3011EDA13D67}" destId="{8600953D-026F-4129-A51E-DDABB344D237}" srcOrd="0" destOrd="0" presId="urn:microsoft.com/office/officeart/2005/8/layout/default"/>
    <dgm:cxn modelId="{B409CB7C-AF88-4EF2-A7E5-B42B3D55BAD7}" type="presParOf" srcId="{18B6455C-5657-448A-B46C-3011EDA13D67}" destId="{7EF0C43B-80BB-430F-A9DA-7C43B68D3CDF}" srcOrd="1" destOrd="0" presId="urn:microsoft.com/office/officeart/2005/8/layout/default"/>
    <dgm:cxn modelId="{F7F2B45F-0994-438E-BB65-66DFE17F4E0B}" type="presParOf" srcId="{18B6455C-5657-448A-B46C-3011EDA13D67}" destId="{29FCC350-862B-4A65-A642-0D962C245024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E3517E-246A-4E05-8264-B4D245EB123D}">
      <dsp:nvSpPr>
        <dsp:cNvPr id="0" name=""/>
        <dsp:cNvSpPr/>
      </dsp:nvSpPr>
      <dsp:spPr>
        <a:xfrm>
          <a:off x="0" y="61995"/>
          <a:ext cx="8694263" cy="6821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html</a:t>
          </a:r>
          <a:r>
            <a:rPr lang="zh-CN" sz="2200" b="1" kern="1200" dirty="0"/>
            <a:t>界面原型</a:t>
          </a:r>
          <a:r>
            <a:rPr lang="zh-CN" sz="2200" kern="1200" dirty="0"/>
            <a:t>：</a:t>
          </a:r>
        </a:p>
      </dsp:txBody>
      <dsp:txXfrm>
        <a:off x="33298" y="95293"/>
        <a:ext cx="8627667" cy="615514"/>
      </dsp:txXfrm>
    </dsp:sp>
    <dsp:sp modelId="{97CD8490-1586-4777-80CF-53B5E81AE280}">
      <dsp:nvSpPr>
        <dsp:cNvPr id="0" name=""/>
        <dsp:cNvSpPr/>
      </dsp:nvSpPr>
      <dsp:spPr>
        <a:xfrm>
          <a:off x="0" y="744105"/>
          <a:ext cx="8694263" cy="1639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043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/>
            <a:t>UI</a:t>
          </a:r>
          <a:r>
            <a:rPr lang="zh-CN" sz="1700" kern="1200" dirty="0"/>
            <a:t>配色略显单调，希望再优化一下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700" kern="1200" dirty="0"/>
            <a:t>界面框架能否采用圆角设计，在视觉上会更协调一点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700" kern="1200" dirty="0"/>
            <a:t>增加单独的登陆界面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1700" kern="1200" dirty="0"/>
            <a:t>原型还有一些</a:t>
          </a:r>
          <a:r>
            <a:rPr lang="en-US" sz="1700" kern="1200" dirty="0"/>
            <a:t>bug</a:t>
          </a:r>
          <a:r>
            <a:rPr lang="zh-CN" sz="1700" kern="1200" dirty="0"/>
            <a:t>，希望能及时修复</a:t>
          </a:r>
        </a:p>
      </dsp:txBody>
      <dsp:txXfrm>
        <a:off x="0" y="744105"/>
        <a:ext cx="8694263" cy="16394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D817DF-8B9C-41B2-A409-F4E5272D0D17}">
      <dsp:nvSpPr>
        <dsp:cNvPr id="0" name=""/>
        <dsp:cNvSpPr/>
      </dsp:nvSpPr>
      <dsp:spPr>
        <a:xfrm>
          <a:off x="0" y="42465"/>
          <a:ext cx="8694263" cy="4340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</a:t>
          </a:r>
          <a:r>
            <a:rPr lang="zh-CN" altLang="en-US" sz="1400" kern="1200" dirty="0"/>
            <a:t>客户群体与用户群体的讨论</a:t>
          </a:r>
          <a:endParaRPr lang="zh-CN" sz="1400" kern="1200" dirty="0"/>
        </a:p>
      </dsp:txBody>
      <dsp:txXfrm>
        <a:off x="21190" y="63655"/>
        <a:ext cx="8651883" cy="391690"/>
      </dsp:txXfrm>
    </dsp:sp>
    <dsp:sp modelId="{0D147911-4622-4DDD-86FE-B0E5FCDA892B}">
      <dsp:nvSpPr>
        <dsp:cNvPr id="0" name=""/>
        <dsp:cNvSpPr/>
      </dsp:nvSpPr>
      <dsp:spPr>
        <a:xfrm>
          <a:off x="0" y="476535"/>
          <a:ext cx="8694263" cy="1014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043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100" kern="1200" dirty="0"/>
            <a:t>  显然的是，我们的用户是需要就诊并有网上挂号和缴费的患者们；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100" kern="1200" dirty="0"/>
            <a:t>  另一方面，我们会把产品卖给个人诊所，而不同的诊所之间有不同的业务需求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100" kern="1200" dirty="0"/>
            <a:t>  故而，为了提高客户满意度和市场化效率，我们应设计一种模块化的牙科就医网站，方便不同的诊所进行一定长度上的个性定制，同时节省作为乙方的项目组的工作量</a:t>
          </a:r>
        </a:p>
      </dsp:txBody>
      <dsp:txXfrm>
        <a:off x="0" y="476535"/>
        <a:ext cx="8694263" cy="1014300"/>
      </dsp:txXfrm>
    </dsp:sp>
    <dsp:sp modelId="{72460637-04B1-46FA-BDC8-FF47E4C62782}">
      <dsp:nvSpPr>
        <dsp:cNvPr id="0" name=""/>
        <dsp:cNvSpPr/>
      </dsp:nvSpPr>
      <dsp:spPr>
        <a:xfrm>
          <a:off x="0" y="1490835"/>
          <a:ext cx="8694263" cy="4340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环境配置和需求文档的说明</a:t>
          </a:r>
        </a:p>
      </dsp:txBody>
      <dsp:txXfrm>
        <a:off x="21190" y="1512025"/>
        <a:ext cx="8651883" cy="391690"/>
      </dsp:txXfrm>
    </dsp:sp>
    <dsp:sp modelId="{89962A5C-E8A1-4A1C-A883-2F51175404FF}">
      <dsp:nvSpPr>
        <dsp:cNvPr id="0" name=""/>
        <dsp:cNvSpPr/>
      </dsp:nvSpPr>
      <dsp:spPr>
        <a:xfrm>
          <a:off x="0" y="1924905"/>
          <a:ext cx="8694263" cy="4781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043" tIns="17780" rIns="99568" bIns="1778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100" kern="1200" dirty="0"/>
            <a:t> </a:t>
          </a:r>
          <a:r>
            <a:rPr lang="en-US" altLang="zh-CN" sz="1100" kern="1200" dirty="0"/>
            <a:t> </a:t>
          </a:r>
          <a:r>
            <a:rPr lang="zh-CN" altLang="en-US" sz="1100" kern="1200" dirty="0"/>
            <a:t>因为会随着项目的不断推进而不断变化，目前暂定不予填写，等项目进行到一定进度再</a:t>
          </a:r>
          <a:r>
            <a:rPr lang="en-US" altLang="zh-CN" sz="1100" kern="1200" dirty="0"/>
            <a:t>push</a:t>
          </a:r>
          <a:r>
            <a:rPr lang="zh-CN" altLang="en-US" sz="1100" kern="1200" dirty="0"/>
            <a:t>有框架的需求文档，之后随着项目迭代，可以在</a:t>
          </a:r>
          <a:r>
            <a:rPr lang="en-US" altLang="zh-CN" sz="1100" kern="1200" dirty="0"/>
            <a:t>GitHub</a:t>
          </a:r>
          <a:r>
            <a:rPr lang="zh-CN" altLang="en-US" sz="1100" kern="1200" dirty="0"/>
            <a:t>中不断</a:t>
          </a:r>
          <a:r>
            <a:rPr lang="en-US" altLang="zh-CN" sz="1100" kern="1200" dirty="0"/>
            <a:t>push</a:t>
          </a:r>
          <a:r>
            <a:rPr lang="zh-CN" altLang="en-US" sz="1100" kern="1200" dirty="0"/>
            <a:t>更新，也方便回滚到之前的状态。</a:t>
          </a:r>
        </a:p>
      </dsp:txBody>
      <dsp:txXfrm>
        <a:off x="0" y="1924905"/>
        <a:ext cx="8694263" cy="4781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00953D-026F-4129-A51E-DDABB344D237}">
      <dsp:nvSpPr>
        <dsp:cNvPr id="0" name=""/>
        <dsp:cNvSpPr/>
      </dsp:nvSpPr>
      <dsp:spPr>
        <a:xfrm>
          <a:off x="67923" y="139"/>
          <a:ext cx="4075435" cy="24452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问题：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html</a:t>
          </a:r>
          <a:r>
            <a:rPr lang="zh-CN" sz="1700" kern="1200" dirty="0"/>
            <a:t>界面原型开发进度缓慢，伙伴们对于</a:t>
          </a:r>
          <a:r>
            <a:rPr lang="en-US" sz="1700" kern="1200" dirty="0" err="1"/>
            <a:t>css</a:t>
          </a:r>
          <a:r>
            <a:rPr lang="zh-CN" sz="1700" kern="1200" dirty="0"/>
            <a:t>样式表并不熟练，在兼顾美学与功能的前提下进度大为拖延，需要后期迭代中分入更多精力参与原型开发。</a:t>
          </a:r>
        </a:p>
      </dsp:txBody>
      <dsp:txXfrm>
        <a:off x="67923" y="139"/>
        <a:ext cx="4075435" cy="2445261"/>
      </dsp:txXfrm>
    </dsp:sp>
    <dsp:sp modelId="{29FCC350-862B-4A65-A642-0D962C245024}">
      <dsp:nvSpPr>
        <dsp:cNvPr id="0" name=""/>
        <dsp:cNvSpPr/>
      </dsp:nvSpPr>
      <dsp:spPr>
        <a:xfrm>
          <a:off x="4550903" y="139"/>
          <a:ext cx="4075435" cy="24452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zh-CN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变更：</a:t>
          </a:r>
          <a:endParaRPr lang="zh-CN" altLang="en-US" sz="2200" b="1" kern="1200" dirty="0">
            <a:solidFill>
              <a:srgbClr val="FFFFFF"/>
            </a:solidFill>
            <a:latin typeface="Arial"/>
            <a:ea typeface="微软雅黑"/>
            <a:cs typeface="+mn-cs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altLang="zh-CN" sz="1700" kern="1200" dirty="0"/>
            <a:t>	</a:t>
          </a:r>
          <a:r>
            <a:rPr lang="zh-CN" sz="1700" kern="1200" dirty="0"/>
            <a:t>对客户人群和服务对象的目标修改，经过讨论精准定位到个人独立诊所的模块化网页定制上，市场需求大，竞争小，大有可为。</a:t>
          </a:r>
        </a:p>
      </dsp:txBody>
      <dsp:txXfrm>
        <a:off x="4550903" y="139"/>
        <a:ext cx="4075435" cy="24452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00953D-026F-4129-A51E-DDABB344D237}">
      <dsp:nvSpPr>
        <dsp:cNvPr id="0" name=""/>
        <dsp:cNvSpPr/>
      </dsp:nvSpPr>
      <dsp:spPr>
        <a:xfrm>
          <a:off x="67923" y="139"/>
          <a:ext cx="4075435" cy="24452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教训：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html</a:t>
          </a:r>
          <a:r>
            <a:rPr lang="zh-CN" sz="1800" kern="1200" dirty="0"/>
            <a:t>界面原型需要大量工作量，前期为工作量的估计不足，故而这一方面的进度有些拖慢，需要在后期不断增加投入，加快项目进度的进程。</a:t>
          </a:r>
        </a:p>
      </dsp:txBody>
      <dsp:txXfrm>
        <a:off x="67923" y="139"/>
        <a:ext cx="4075435" cy="2445261"/>
      </dsp:txXfrm>
    </dsp:sp>
    <dsp:sp modelId="{29FCC350-862B-4A65-A642-0D962C245024}">
      <dsp:nvSpPr>
        <dsp:cNvPr id="0" name=""/>
        <dsp:cNvSpPr/>
      </dsp:nvSpPr>
      <dsp:spPr>
        <a:xfrm>
          <a:off x="4550903" y="139"/>
          <a:ext cx="4075435" cy="24452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zh-CN" altLang="en-US" sz="2200" b="1" kern="1200" dirty="0">
              <a:solidFill>
                <a:srgbClr val="FFFFFF"/>
              </a:solidFill>
              <a:latin typeface="Arial"/>
              <a:ea typeface="微软雅黑"/>
              <a:cs typeface="+mn-cs"/>
            </a:rPr>
            <a:t>经验：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None/>
          </a:pPr>
          <a:r>
            <a:rPr lang="en-US" altLang="zh-CN" sz="1900" kern="1200" dirty="0"/>
            <a:t>	</a:t>
          </a:r>
          <a:r>
            <a:rPr lang="zh-CN" sz="1900" kern="1200" dirty="0"/>
            <a:t>利用</a:t>
          </a:r>
          <a:r>
            <a:rPr lang="en-US" sz="1900" kern="1200" dirty="0"/>
            <a:t>GitHub</a:t>
          </a:r>
          <a:r>
            <a:rPr lang="zh-CN" sz="1900" kern="1200" dirty="0"/>
            <a:t>进行计划的迭代与工作的分发，多方利用</a:t>
          </a:r>
          <a:r>
            <a:rPr lang="en-US" sz="1900" kern="1200" dirty="0"/>
            <a:t>merge</a:t>
          </a:r>
          <a:r>
            <a:rPr lang="zh-CN" sz="1900" kern="1200" dirty="0"/>
            <a:t>、</a:t>
          </a:r>
          <a:r>
            <a:rPr lang="en-US" sz="1900" kern="1200" dirty="0"/>
            <a:t>issue</a:t>
          </a:r>
          <a:r>
            <a:rPr lang="zh-CN" sz="1900" kern="1200" dirty="0"/>
            <a:t>等合作框架，</a:t>
          </a:r>
          <a:r>
            <a:rPr lang="zh-CN" altLang="en-US" sz="1900" kern="1200" dirty="0"/>
            <a:t>可以</a:t>
          </a:r>
          <a:r>
            <a:rPr lang="zh-CN" sz="1900" kern="1200" dirty="0"/>
            <a:t>充分发挥各位组员之间的主观能动性。</a:t>
          </a:r>
        </a:p>
      </dsp:txBody>
      <dsp:txXfrm>
        <a:off x="4550903" y="139"/>
        <a:ext cx="4075435" cy="24452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2022/3/18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zh-CN" altLang="en-US" dirty="0"/>
              <a:t>界面原型迭代报告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903F1C-568E-4080-8C79-B487B35A71F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  <a:pPr/>
              <a:t>2022年3月18日</a:t>
            </a:fld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08880" y="4021438"/>
            <a:ext cx="4774239" cy="1060855"/>
          </a:xfrm>
        </p:spPr>
        <p:txBody>
          <a:bodyPr anchor="ctr"/>
          <a:lstStyle/>
          <a:p>
            <a:r>
              <a:rPr lang="zh-CN" altLang="en-US" dirty="0"/>
              <a:t>沈哲赟、黄嘉敏、童楚炎、卢骏宸、陆胤松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4632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问题、变更与经验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9C9CE29-363F-4244-9FE0-767388D864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6223837"/>
              </p:ext>
            </p:extLst>
          </p:nvPr>
        </p:nvGraphicFramePr>
        <p:xfrm>
          <a:off x="1725143" y="2235200"/>
          <a:ext cx="8694263" cy="2445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93099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问题、变更与经验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9C9CE29-363F-4244-9FE0-767388D864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8449546"/>
              </p:ext>
            </p:extLst>
          </p:nvPr>
        </p:nvGraphicFramePr>
        <p:xfrm>
          <a:off x="1725143" y="2235200"/>
          <a:ext cx="8694263" cy="2445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005371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74ED3E-DC16-4907-A2BD-F614B3B28D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3841958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>
            <a:extLst>
              <a:ext uri="{FF2B5EF4-FFF2-40B4-BE49-F238E27FC236}">
                <a16:creationId xmlns:a16="http://schemas.microsoft.com/office/drawing/2014/main" id="{EE79199E-F6B2-4AB7-AD45-DF9746ABEC7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>
            <a:extLst>
              <a:ext uri="{FF2B5EF4-FFF2-40B4-BE49-F238E27FC236}">
                <a16:creationId xmlns:a16="http://schemas.microsoft.com/office/drawing/2014/main" id="{A7DD4836-010D-456E-BBA3-89944340FA4A}"/>
              </a:ext>
            </a:extLst>
          </p:cNvPr>
          <p:cNvSpPr/>
          <p:nvPr/>
        </p:nvSpPr>
        <p:spPr>
          <a:xfrm>
            <a:off x="6275750" y="118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项目需求确认</a:t>
            </a:r>
          </a:p>
        </p:txBody>
      </p: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9A01E40F-4D27-46E0-B3C8-ACC612FF8694}"/>
              </a:ext>
            </a:extLst>
          </p:cNvPr>
          <p:cNvGrpSpPr/>
          <p:nvPr/>
        </p:nvGrpSpPr>
        <p:grpSpPr>
          <a:xfrm>
            <a:off x="5345475" y="1180600"/>
            <a:ext cx="720000" cy="720000"/>
            <a:chOff x="5412150" y="1180600"/>
            <a:chExt cx="720000" cy="720000"/>
          </a:xfrm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F1E9CFB-5705-4342-969C-1BBB6EB698F5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1E43874-40A0-4EC5-9CA2-95CEB3981475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4DFF296D-4CA6-4FC2-8D7B-1BAFF1CF78B8}"/>
              </a:ext>
            </a:extLst>
          </p:cNvPr>
          <p:cNvGrpSpPr/>
          <p:nvPr/>
        </p:nvGrpSpPr>
        <p:grpSpPr>
          <a:xfrm>
            <a:off x="5345475" y="2260600"/>
            <a:ext cx="720000" cy="720000"/>
            <a:chOff x="5412150" y="2260600"/>
            <a:chExt cx="720000" cy="720000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AB4503D4-DDDF-487D-9490-1ED837433D97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7BCC96CB-D24E-491C-9D07-0DA9EADF43B3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25BB4173-241B-4451-B976-8D9E36EF561C}"/>
              </a:ext>
            </a:extLst>
          </p:cNvPr>
          <p:cNvGrpSpPr/>
          <p:nvPr/>
        </p:nvGrpSpPr>
        <p:grpSpPr>
          <a:xfrm>
            <a:off x="5345475" y="3340600"/>
            <a:ext cx="720000" cy="720000"/>
            <a:chOff x="5412150" y="3340600"/>
            <a:chExt cx="720000" cy="72000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28C5D102-8236-4014-AD75-3828CE0C6A76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2C9C839E-D7E7-40AA-A9F0-25F8AF260049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20569484-D97A-4612-A3C8-19F561CD404C}"/>
              </a:ext>
            </a:extLst>
          </p:cNvPr>
          <p:cNvGrpSpPr/>
          <p:nvPr/>
        </p:nvGrpSpPr>
        <p:grpSpPr>
          <a:xfrm>
            <a:off x="5345475" y="4420600"/>
            <a:ext cx="720000" cy="720000"/>
            <a:chOff x="5412150" y="4420600"/>
            <a:chExt cx="720000" cy="720000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7FBD8A29-E5D4-4173-8567-41E45DDE9E1C}"/>
                </a:ext>
              </a:extLst>
            </p:cNvPr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C878C90-5C97-4319-A4A9-973F44F684F1}"/>
                </a:ext>
              </a:extLst>
            </p:cNvPr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>
            <a:extLst>
              <a:ext uri="{FF2B5EF4-FFF2-40B4-BE49-F238E27FC236}">
                <a16:creationId xmlns:a16="http://schemas.microsoft.com/office/drawing/2014/main" id="{6043BFAA-FB50-4303-9785-5DF074A22CF4}"/>
              </a:ext>
            </a:extLst>
          </p:cNvPr>
          <p:cNvSpPr/>
          <p:nvPr/>
        </p:nvSpPr>
        <p:spPr>
          <a:xfrm>
            <a:off x="6275750" y="224747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HTML</a:t>
            </a:r>
            <a:r>
              <a:rPr lang="zh-CN" altLang="en-US" sz="2800" b="1" dirty="0">
                <a:solidFill>
                  <a:schemeClr val="accent2"/>
                </a:solidFill>
              </a:rPr>
              <a:t>界面原型设计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27B11E5F-E40B-47E0-8FBA-8F6C0035B72A}"/>
              </a:ext>
            </a:extLst>
          </p:cNvPr>
          <p:cNvSpPr/>
          <p:nvPr/>
        </p:nvSpPr>
        <p:spPr>
          <a:xfrm>
            <a:off x="6275750" y="334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内部评审与测试</a:t>
            </a: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48027BF7-8527-4C35-8DDA-D8F9150CE05E}"/>
              </a:ext>
            </a:extLst>
          </p:cNvPr>
          <p:cNvSpPr/>
          <p:nvPr/>
        </p:nvSpPr>
        <p:spPr>
          <a:xfrm>
            <a:off x="6275750" y="442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问题、变更与经验</a:t>
            </a:r>
          </a:p>
        </p:txBody>
      </p:sp>
    </p:spTree>
    <p:extLst>
      <p:ext uri="{BB962C8B-B14F-4D97-AF65-F5344CB8AC3E}">
        <p14:creationId xmlns:p14="http://schemas.microsoft.com/office/powerpoint/2010/main" val="1317321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项目需求确认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完成</a:t>
            </a:r>
            <a:r>
              <a:rPr lang="en-US" altLang="zh-CN" dirty="0"/>
              <a:t>《Vision</a:t>
            </a:r>
            <a:r>
              <a:rPr lang="zh-CN" altLang="en-US" dirty="0"/>
              <a:t>文档</a:t>
            </a:r>
            <a:r>
              <a:rPr lang="en-US" altLang="zh-CN" dirty="0"/>
              <a:t>》</a:t>
            </a:r>
            <a:r>
              <a:rPr lang="zh-CN" altLang="en-US" dirty="0"/>
              <a:t>、</a:t>
            </a:r>
            <a:r>
              <a:rPr lang="en-US" altLang="zh-CN" dirty="0"/>
              <a:t>use-case</a:t>
            </a:r>
            <a:r>
              <a:rPr lang="zh-CN" altLang="en-US" dirty="0"/>
              <a:t>模型以及</a:t>
            </a:r>
            <a:r>
              <a:rPr lang="en-US" altLang="zh-CN" dirty="0"/>
              <a:t>《</a:t>
            </a:r>
            <a:r>
              <a:rPr lang="zh-CN" altLang="en-US" dirty="0"/>
              <a:t>软件需求规约</a:t>
            </a:r>
            <a:r>
              <a:rPr lang="en-US" altLang="zh-CN" dirty="0"/>
              <a:t>》</a:t>
            </a:r>
            <a:r>
              <a:rPr lang="zh-CN" altLang="en-US" dirty="0"/>
              <a:t>的编写，确定前端语言的模型与样式。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3377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项目需求确认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AC02E08-0F11-418D-84E1-0EC96006BA9C}"/>
              </a:ext>
            </a:extLst>
          </p:cNvPr>
          <p:cNvSpPr/>
          <p:nvPr/>
        </p:nvSpPr>
        <p:spPr>
          <a:xfrm>
            <a:off x="367713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>
            <a:extLst>
              <a:ext uri="{FF2B5EF4-FFF2-40B4-BE49-F238E27FC236}">
                <a16:creationId xmlns:a16="http://schemas.microsoft.com/office/drawing/2014/main" id="{6E57E44E-7BFD-4EC9-9432-9C3641C7BD98}"/>
              </a:ext>
            </a:extLst>
          </p:cNvPr>
          <p:cNvSpPr/>
          <p:nvPr/>
        </p:nvSpPr>
        <p:spPr>
          <a:xfrm>
            <a:off x="546728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464D2D0-E11C-4C77-B1E3-8AB2B39435A8}"/>
              </a:ext>
            </a:extLst>
          </p:cNvPr>
          <p:cNvSpPr txBox="1"/>
          <p:nvPr/>
        </p:nvSpPr>
        <p:spPr>
          <a:xfrm>
            <a:off x="447424" y="2096529"/>
            <a:ext cx="3495925" cy="348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《Vision》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文档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着重于用户需求分析与寻找细分市场的方向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——by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陆胤松、沈哲赟、黄嘉敏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600BA6BA-33E4-4B89-9974-8AC2031EEF52}"/>
              </a:ext>
            </a:extLst>
          </p:cNvPr>
          <p:cNvSpPr/>
          <p:nvPr/>
        </p:nvSpPr>
        <p:spPr>
          <a:xfrm>
            <a:off x="4308181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5" name="平行四边形 24">
            <a:extLst>
              <a:ext uri="{FF2B5EF4-FFF2-40B4-BE49-F238E27FC236}">
                <a16:creationId xmlns:a16="http://schemas.microsoft.com/office/drawing/2014/main" id="{6B0785F9-B2CB-4BE3-8002-334F3B573CA9}"/>
              </a:ext>
            </a:extLst>
          </p:cNvPr>
          <p:cNvSpPr/>
          <p:nvPr/>
        </p:nvSpPr>
        <p:spPr>
          <a:xfrm>
            <a:off x="4487196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AA8EBAE2-9583-4857-9A4B-91E0E4CBCD1D}"/>
              </a:ext>
            </a:extLst>
          </p:cNvPr>
          <p:cNvSpPr/>
          <p:nvPr/>
        </p:nvSpPr>
        <p:spPr>
          <a:xfrm>
            <a:off x="8248650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7" name="平行四边形 26">
            <a:extLst>
              <a:ext uri="{FF2B5EF4-FFF2-40B4-BE49-F238E27FC236}">
                <a16:creationId xmlns:a16="http://schemas.microsoft.com/office/drawing/2014/main" id="{1694BED6-84B2-424C-A5BB-192C25A22A1B}"/>
              </a:ext>
            </a:extLst>
          </p:cNvPr>
          <p:cNvSpPr/>
          <p:nvPr/>
        </p:nvSpPr>
        <p:spPr>
          <a:xfrm>
            <a:off x="8427665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C18C375-85C7-4EDC-A9EC-4D6BDA947A6C}"/>
              </a:ext>
            </a:extLst>
          </p:cNvPr>
          <p:cNvSpPr txBox="1"/>
          <p:nvPr/>
        </p:nvSpPr>
        <p:spPr>
          <a:xfrm>
            <a:off x="4410871" y="2096529"/>
            <a:ext cx="3495925" cy="3485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Use-case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模型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用于描述不同用户与各种功能之间的关系（此处应该有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use-case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图形）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——by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卢骏宸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D13055D-32CB-42E4-9CE0-4A29D0AAC0F1}"/>
              </a:ext>
            </a:extLst>
          </p:cNvPr>
          <p:cNvSpPr txBox="1"/>
          <p:nvPr/>
        </p:nvSpPr>
        <p:spPr>
          <a:xfrm>
            <a:off x="8327534" y="2096529"/>
            <a:ext cx="3495925" cy="3483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《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软件需求规约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》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根据功能需求确定开发方向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——by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童楚言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30000"/>
              </a:lnSpc>
            </a:pP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right-quote-sign_36811">
            <a:extLst>
              <a:ext uri="{FF2B5EF4-FFF2-40B4-BE49-F238E27FC236}">
                <a16:creationId xmlns:a16="http://schemas.microsoft.com/office/drawing/2014/main" id="{C304BC78-635D-4B9D-B698-2A60E9873480}"/>
              </a:ext>
            </a:extLst>
          </p:cNvPr>
          <p:cNvSpPr>
            <a:spLocks noChangeAspect="1"/>
          </p:cNvSpPr>
          <p:nvPr/>
        </p:nvSpPr>
        <p:spPr bwMode="auto">
          <a:xfrm>
            <a:off x="115146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2" name="right-quote-sign_36811">
            <a:extLst>
              <a:ext uri="{FF2B5EF4-FFF2-40B4-BE49-F238E27FC236}">
                <a16:creationId xmlns:a16="http://schemas.microsoft.com/office/drawing/2014/main" id="{2DB4D820-43FD-4B27-BAF2-D7967A8DBCEE}"/>
              </a:ext>
            </a:extLst>
          </p:cNvPr>
          <p:cNvSpPr>
            <a:spLocks noChangeAspect="1"/>
          </p:cNvSpPr>
          <p:nvPr/>
        </p:nvSpPr>
        <p:spPr bwMode="auto">
          <a:xfrm>
            <a:off x="757133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3" name="right-quote-sign_36811">
            <a:extLst>
              <a:ext uri="{FF2B5EF4-FFF2-40B4-BE49-F238E27FC236}">
                <a16:creationId xmlns:a16="http://schemas.microsoft.com/office/drawing/2014/main" id="{4D772AA8-FB2E-4339-91A5-414CE986B96D}"/>
              </a:ext>
            </a:extLst>
          </p:cNvPr>
          <p:cNvSpPr>
            <a:spLocks noChangeAspect="1"/>
          </p:cNvSpPr>
          <p:nvPr/>
        </p:nvSpPr>
        <p:spPr bwMode="auto">
          <a:xfrm>
            <a:off x="36279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699042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HTML</a:t>
            </a:r>
            <a:r>
              <a:rPr lang="zh-CN" altLang="en-US" dirty="0"/>
              <a:t>界面原型设计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HTML</a:t>
            </a:r>
            <a:r>
              <a:rPr lang="zh-CN" altLang="en-US" dirty="0"/>
              <a:t>界面原型展示</a:t>
            </a:r>
            <a:endParaRPr lang="en-US" altLang="zh-CN" dirty="0"/>
          </a:p>
          <a:p>
            <a:r>
              <a:rPr lang="en-US" altLang="zh-CN" dirty="0"/>
              <a:t>——by </a:t>
            </a:r>
            <a:r>
              <a:rPr lang="zh-CN" altLang="en-US"/>
              <a:t>黄嘉敏、沈哲赟</a:t>
            </a:r>
            <a:endParaRPr lang="zh-CN" altLang="en-US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02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1480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内部评审与测试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有关界面原型的讨论和</a:t>
            </a:r>
            <a:r>
              <a:rPr lang="en-US" altLang="zh-CN" dirty="0"/>
              <a:t>《Vision》</a:t>
            </a:r>
            <a:r>
              <a:rPr lang="zh-CN" altLang="en-US" dirty="0"/>
              <a:t>文档需求的讨论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03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77651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内部评审与测试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9C9CE29-363F-4244-9FE0-767388D864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8539294"/>
              </p:ext>
            </p:extLst>
          </p:nvPr>
        </p:nvGraphicFramePr>
        <p:xfrm>
          <a:off x="1725143" y="2235200"/>
          <a:ext cx="8694263" cy="2445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751165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内部评审与测试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69C9CE29-363F-4244-9FE0-767388D864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4521602"/>
              </p:ext>
            </p:extLst>
          </p:nvPr>
        </p:nvGraphicFramePr>
        <p:xfrm>
          <a:off x="1725143" y="2235200"/>
          <a:ext cx="8694263" cy="2445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63C3005-8581-4209-9307-5E613F8CAEA4}"/>
              </a:ext>
            </a:extLst>
          </p:cNvPr>
          <p:cNvSpPr txBox="1"/>
          <p:nvPr/>
        </p:nvSpPr>
        <p:spPr>
          <a:xfrm>
            <a:off x="1901370" y="1639370"/>
            <a:ext cx="4140558" cy="369332"/>
          </a:xfrm>
          <a:prstGeom prst="rect">
            <a:avLst/>
          </a:prstGeom>
          <a:ln cap="rnd">
            <a:round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《Vision</a:t>
            </a:r>
            <a:r>
              <a:rPr lang="zh-CN" altLang="en-US" b="1" dirty="0">
                <a:solidFill>
                  <a:schemeClr val="bg1"/>
                </a:solidFill>
              </a:rPr>
              <a:t>文档</a:t>
            </a:r>
            <a:r>
              <a:rPr lang="en-US" altLang="zh-CN" b="1" dirty="0">
                <a:solidFill>
                  <a:schemeClr val="bg1"/>
                </a:solidFill>
              </a:rPr>
              <a:t>》</a:t>
            </a:r>
            <a:r>
              <a:rPr lang="zh-CN" altLang="zh-CN" dirty="0">
                <a:solidFill>
                  <a:schemeClr val="bg1"/>
                </a:solidFill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128148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问题、变更与经验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F5EE4E-D8E6-4A42-90C9-20D6EF6D48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对开发问题和经验教训的总结，在需求上的变更的记录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04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302808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3906</TotalTime>
  <Words>547</Words>
  <Application>Microsoft Office PowerPoint</Application>
  <PresentationFormat>宽屏</PresentationFormat>
  <Paragraphs>65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等线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界面原型迭代报告</vt:lpstr>
      <vt:lpstr>PowerPoint 演示文稿</vt:lpstr>
      <vt:lpstr>项目需求确认</vt:lpstr>
      <vt:lpstr>PowerPoint 演示文稿</vt:lpstr>
      <vt:lpstr>HTML界面原型设计</vt:lpstr>
      <vt:lpstr>内部评审与测试</vt:lpstr>
      <vt:lpstr>PowerPoint 演示文稿</vt:lpstr>
      <vt:lpstr>PowerPoint 演示文稿</vt:lpstr>
      <vt:lpstr>问题、变更与经验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陆 胤松</cp:lastModifiedBy>
  <cp:revision>124</cp:revision>
  <dcterms:created xsi:type="dcterms:W3CDTF">2019-01-23T14:14:04Z</dcterms:created>
  <dcterms:modified xsi:type="dcterms:W3CDTF">2022-03-18T08:32:50Z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